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748" r:id="rId2"/>
    <p:sldId id="1050" r:id="rId3"/>
    <p:sldId id="1368" r:id="rId4"/>
    <p:sldId id="1280" r:id="rId5"/>
    <p:sldId id="1369" r:id="rId6"/>
    <p:sldId id="257" r:id="rId7"/>
    <p:sldId id="1396" r:id="rId8"/>
    <p:sldId id="259" r:id="rId9"/>
    <p:sldId id="1386" r:id="rId10"/>
    <p:sldId id="1387" r:id="rId11"/>
    <p:sldId id="1388" r:id="rId12"/>
    <p:sldId id="1389" r:id="rId13"/>
    <p:sldId id="1390" r:id="rId14"/>
    <p:sldId id="1391" r:id="rId15"/>
    <p:sldId id="1392" r:id="rId16"/>
    <p:sldId id="1370" r:id="rId17"/>
    <p:sldId id="1397" r:id="rId18"/>
    <p:sldId id="1372" r:id="rId19"/>
    <p:sldId id="1373" r:id="rId20"/>
    <p:sldId id="1374" r:id="rId21"/>
    <p:sldId id="1375" r:id="rId22"/>
    <p:sldId id="1376" r:id="rId23"/>
    <p:sldId id="1377" r:id="rId24"/>
    <p:sldId id="1378" r:id="rId25"/>
    <p:sldId id="1379" r:id="rId26"/>
    <p:sldId id="1398" r:id="rId27"/>
    <p:sldId id="1381" r:id="rId28"/>
    <p:sldId id="1382" r:id="rId29"/>
    <p:sldId id="1383" r:id="rId30"/>
    <p:sldId id="1384" r:id="rId31"/>
    <p:sldId id="1371" r:id="rId32"/>
    <p:sldId id="1349" r:id="rId33"/>
    <p:sldId id="1350" r:id="rId34"/>
    <p:sldId id="1351" r:id="rId35"/>
    <p:sldId id="1151" r:id="rId36"/>
    <p:sldId id="1355" r:id="rId37"/>
    <p:sldId id="1356" r:id="rId38"/>
    <p:sldId id="274" r:id="rId39"/>
    <p:sldId id="258" r:id="rId40"/>
    <p:sldId id="1363" r:id="rId41"/>
    <p:sldId id="1352" r:id="rId42"/>
    <p:sldId id="1353" r:id="rId43"/>
    <p:sldId id="1354" r:id="rId44"/>
    <p:sldId id="1357" r:id="rId45"/>
    <p:sldId id="1358" r:id="rId46"/>
    <p:sldId id="1359" r:id="rId47"/>
    <p:sldId id="1362" r:id="rId48"/>
    <p:sldId id="1364" r:id="rId49"/>
    <p:sldId id="1360" r:id="rId50"/>
    <p:sldId id="1361" r:id="rId51"/>
    <p:sldId id="1365" r:id="rId52"/>
    <p:sldId id="1366" r:id="rId53"/>
    <p:sldId id="1394" r:id="rId54"/>
    <p:sldId id="1367" r:id="rId55"/>
    <p:sldId id="1395" r:id="rId5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6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8330A-A974-30FC-A753-1D6E9D67A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491F1-6863-9E08-8FC3-4B874CD556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B23C9-0115-51DD-7102-7D991DA3A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AD475-708A-B04E-BC2C-64FA85F3F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05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3FF8-D67B-5732-7CF4-7286106D8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B20339-AFC3-3B13-C17C-509825CD9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886D3B-8EA2-1DF2-77C7-A2AC5C661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0F81C-5812-EE24-3139-33D3D794FA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91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fa230144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fa230144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21a11ff9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21a11ff9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21a11ff9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21a11ff9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84984-6839-4AD7-45C4-F54A51461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BA1E5-AE38-B914-5E2E-EC86B7A9C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628FD5-FE23-2D4A-6C83-8A3D1583DA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FA590-A736-4F06-49B7-F50AAF0F11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43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D90FA-FD7B-F75A-9D84-E0F0615E6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C9688D-646B-64D8-8509-48C7ECBC0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DA0B31-5D8A-5D18-629C-1E3D92182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6A2A4-0B41-7A34-562F-456E4F8BB9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4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C3A69-2EB5-609B-4810-08A9DD014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71356F-5121-8BFA-7FAE-662A95DE2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2BA8C-4569-23FB-F791-0E25148C0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0D25E-ABD5-BEC4-FAC7-6A1778DA0C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99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47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26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85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01643-2A69-5D8F-8DD3-38E2F0BD3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1132EB-F6A1-957E-5EE4-41F50BB715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1352AF-E77A-CD3F-4D51-8CE54D4D8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7A317B-0B6F-56B2-9C93-EE64ED2F6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14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B5F00-F8C9-4360-FEAC-C891BE8AD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01C2B-F8A1-1831-58F1-C603E6AC7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780690-D940-01BC-79EA-1E9B656EF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93D29-7950-5723-73F4-5D6AED125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03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75F2E-D7A2-9CDE-E3E7-46D9CB433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F64D7-6EDB-213F-7687-9B96E7C560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FC85B-AFC9-BC36-418D-F01B00CE2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5D0ED-856D-F448-2216-A186A750A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2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0443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7:  Memory-mapped hash tables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Mascot vote results.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Team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Relocatable data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 mapping a hash table.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05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8A24-9E76-E6FE-225E-7179A8134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5BF9-EA7D-AFDE-6399-0DBB9D1C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012D-E33F-3326-C9CB-BEBE81635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Mascot vote results.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Team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Relocatable data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 mapping a hash table.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7A890-7050-2B6E-599D-F35CADA1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02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97C99-3EB5-A121-FB74-52583DBF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4E505-99DC-8FFE-3B7A-4E4260A8F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Project plans details posted.  Keep it short and simple.</a:t>
            </a:r>
          </a:p>
          <a:p>
            <a:pPr marL="457200" indent="-457200">
              <a:buAutoNum type="arabicPeriod"/>
            </a:pPr>
            <a:r>
              <a:rPr lang="en-US" dirty="0"/>
              <a:t>Minor updates to a some of the AG assignments on Canvas.</a:t>
            </a:r>
          </a:p>
          <a:p>
            <a:pPr marL="457200" indent="-457200">
              <a:buAutoNum type="arabicPeriod"/>
            </a:pPr>
            <a:r>
              <a:rPr lang="en-US" dirty="0"/>
              <a:t>Questions about homework, headers, C++ version, whatever.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BE9C9-2D0A-32C2-376D-DF390A55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D7936-071A-A945-FD35-D5CC614C2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CCC3B-4043-4C88-F209-5AB43F2D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CB4AC-654E-D217-19D6-97DD0F09B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Mascot vote results.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Team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Relocatable data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 mapping a hash table.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CC1E9-D0B6-D2C1-AD85-766B52A5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13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8476" y="1055951"/>
            <a:ext cx="6747051" cy="41719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1" name="Google Shape;61;p14"/>
          <p:cNvSpPr txBox="1"/>
          <p:nvPr/>
        </p:nvSpPr>
        <p:spPr>
          <a:xfrm>
            <a:off x="1485900" y="5464975"/>
            <a:ext cx="6172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>
                <a:solidFill>
                  <a:schemeClr val="dk2"/>
                </a:solidFill>
              </a:rPr>
              <a:t>First Choice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8489" y="1055976"/>
            <a:ext cx="6747015" cy="41719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67" name="Google Shape;67;p15"/>
          <p:cNvSpPr txBox="1"/>
          <p:nvPr/>
        </p:nvSpPr>
        <p:spPr>
          <a:xfrm>
            <a:off x="1485900" y="5464975"/>
            <a:ext cx="6172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>
                <a:solidFill>
                  <a:schemeClr val="dk2"/>
                </a:solidFill>
              </a:rPr>
              <a:t>Second Choice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8439" y="1068701"/>
            <a:ext cx="6747123" cy="41719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3" name="Google Shape;73;p16"/>
          <p:cNvSpPr txBox="1"/>
          <p:nvPr/>
        </p:nvSpPr>
        <p:spPr>
          <a:xfrm>
            <a:off x="1485900" y="5464975"/>
            <a:ext cx="6172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">
                <a:solidFill>
                  <a:schemeClr val="dk2"/>
                </a:solidFill>
              </a:rPr>
              <a:t>Third Choice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F7DA0-D968-EBEF-3E46-8BCCC7924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ranked choice voting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8B30F-75E2-0CB5-CC5E-C11DA12E0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If any candidate has &gt;50%, then they win.</a:t>
            </a:r>
          </a:p>
          <a:p>
            <a:pPr>
              <a:spcBef>
                <a:spcPts val="1200"/>
              </a:spcBef>
            </a:pPr>
            <a:r>
              <a:rPr lang="en-US" dirty="0"/>
              <a:t>Otherwise, remove the lowest tied candidates, and add their voters’ next choice to the respective totals if it’s not already been eliminated.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Continue until a winner is found.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2F697-ECF5-7B5B-CE0F-CB2FC9197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141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B240-60EA-E3A7-B64A-A0162D6F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FEC02-0080-C273-D757-35A78AEB3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65 votes, 33 is a majority.</a:t>
            </a:r>
          </a:p>
          <a:p>
            <a:r>
              <a:rPr lang="en-US" dirty="0"/>
              <a:t>Leader:  Octopus 13</a:t>
            </a:r>
          </a:p>
          <a:p>
            <a:r>
              <a:rPr lang="en-US" dirty="0"/>
              <a:t>Next:  Raccoon 9, Spider 7, Panda6, Roadrunner6, Squirrel 6, Mole 5, Cheetah 4</a:t>
            </a:r>
          </a:p>
          <a:p>
            <a:r>
              <a:rPr lang="en-US" dirty="0"/>
              <a:t>Eliminated:  Dog 3, Hawk/eagle 3, Owl 3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56EE-3007-D8E0-18E9-8CC5D50A0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44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09907-C222-2B4A-61D5-FDEA359DD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99EB-AAE1-8F08-C607-81C48CDC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DAD81-B1DE-C73F-3E14-E7D1BEA41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65 votes still active, 33 is a majority.</a:t>
            </a:r>
          </a:p>
          <a:p>
            <a:r>
              <a:rPr lang="en-US" dirty="0"/>
              <a:t>Leader:  Octopus 14</a:t>
            </a:r>
          </a:p>
          <a:p>
            <a:r>
              <a:rPr lang="en-US" dirty="0"/>
              <a:t>Next:  Raccoon 11, Roadrunner 8, Spider 8, Panda 7, Squirrel 7</a:t>
            </a:r>
          </a:p>
          <a:p>
            <a:r>
              <a:rPr lang="en-US" dirty="0"/>
              <a:t>Eliminated:  Cheetah 5. Mole 5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480F0-3B4B-0C41-8830-CC1AB5BD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FDF4-C287-9DB8-72FC-8229D4839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42678-0DC1-167B-2B8F-E07BCFB6D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D591E-2672-E8C1-96D0-30D988FB2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60 votes still active, 31 is a majority.</a:t>
            </a:r>
          </a:p>
          <a:p>
            <a:r>
              <a:rPr lang="en-US" dirty="0"/>
              <a:t>Leader:  Octopus 15</a:t>
            </a:r>
          </a:p>
          <a:p>
            <a:r>
              <a:rPr lang="en-US" dirty="0"/>
              <a:t>Next:  Raccoon 11, Roadrunner 9, Spider 9</a:t>
            </a:r>
          </a:p>
          <a:p>
            <a:r>
              <a:rPr lang="en-US" dirty="0"/>
              <a:t>Eliminated:  Panda 8, Squirrel 8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0CB32-54F0-7AA2-FBBF-40C1060D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13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F1FA2-FAB0-A8DE-4A4D-3A7141B2E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DBD93-2D1A-F745-8410-37139512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747D1-A10A-49F9-DFB6-63E9A4DDF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53 votes still active, 27 is a majority.</a:t>
            </a:r>
          </a:p>
          <a:p>
            <a:r>
              <a:rPr lang="en-US" dirty="0"/>
              <a:t>Leader:  Octopus 19</a:t>
            </a:r>
          </a:p>
          <a:p>
            <a:r>
              <a:rPr lang="en-US" dirty="0"/>
              <a:t>Next:  Raccoon 15, Spider 10</a:t>
            </a:r>
          </a:p>
          <a:p>
            <a:r>
              <a:rPr lang="en-US" dirty="0"/>
              <a:t>Eliminated:  Roadrunner 9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7BBC08-1522-1929-C948-C54088023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79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33ECD-F97F-21D5-D950-6EB5E69D7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11CED-8E63-0E90-8078-FFD4F8482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04007-2534-EB4C-EDAC-6CDE1F1AE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48 votes still active, 25 is a majority.</a:t>
            </a:r>
          </a:p>
          <a:p>
            <a:r>
              <a:rPr lang="en-US" dirty="0"/>
              <a:t>Leader:  Octopus 20</a:t>
            </a:r>
          </a:p>
          <a:p>
            <a:r>
              <a:rPr lang="en-US" dirty="0"/>
              <a:t>Next:  Raccoon 17</a:t>
            </a:r>
          </a:p>
          <a:p>
            <a:r>
              <a:rPr lang="en-US" dirty="0"/>
              <a:t>Eliminated:  Spider 11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516B4-BAF6-9791-4B52-EE6933D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32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1EF5D-83CE-1EDE-BBB9-8A664E045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13481-C992-95AD-E9AB-6036B288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25820-8955-9FE5-BA00-1D09FA67E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42 votes still active, 22 is a majority.</a:t>
            </a:r>
          </a:p>
          <a:p>
            <a:r>
              <a:rPr lang="en-US" dirty="0">
                <a:solidFill>
                  <a:srgbClr val="C00000"/>
                </a:solidFill>
              </a:rPr>
              <a:t>Leader:  Octopus 25 (majority)</a:t>
            </a:r>
          </a:p>
          <a:p>
            <a:r>
              <a:rPr lang="en-US" dirty="0"/>
              <a:t>Eliminated:  Raccoon 17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2D87F-95D7-8B1B-46CA-2AFDA9CBF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98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DFDDD-C139-503D-2285-85183961C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F536-73EB-C3A0-9EEB-FF3623CF4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EA77D-0519-6964-B2EC-6228A5687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Mascot vote results.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Team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Relocatable data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 mapping a hash table.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11919E-D96A-CD60-721D-399BECF3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21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93512C-B4DF-1FD2-10A1-60130972E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F46AB-2B99-E39C-9F6C-D6D8335F4A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" y="457200"/>
            <a:ext cx="769171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60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95DB26-5D8E-B3E3-1F2B-B3BD13B2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2371DA-B9BE-1B37-05D9-8BA276C656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9857"/>
            <a:ext cx="8229600" cy="587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51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68EA7B-8235-1E28-E80D-9AFE210C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00C3FA-0BB5-A92D-D581-E94AE34BC2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63504"/>
            <a:ext cx="8229600" cy="453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997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FAA647-FBA5-F63C-17A0-36C51DA58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B5EDFC-C0F3-661C-DF9F-C14E76C84E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8" y="490247"/>
            <a:ext cx="7928043" cy="591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98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F380C0-3922-3572-41C3-83E1617F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D0D60-348B-D1FA-A0D5-5FB5AEE98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" y="666983"/>
            <a:ext cx="8229600" cy="5524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85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F6F2D-34AA-4AB0-8E00-B214F3A68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A1C85B-98F9-9358-3707-A175AD2486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30870"/>
            <a:ext cx="8229600" cy="459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47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F8EAD2-E74E-AC72-7726-8DB7AB49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4EA17B-B3BD-A367-D3DE-5442F2993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14425"/>
            <a:ext cx="82296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942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CE476C-234B-E23A-1A33-85E61387C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9AB1F5-772A-5BE0-4D30-B359FE78E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09581"/>
            <a:ext cx="8229600" cy="483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23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DEB3A8-344B-747B-227E-A37FDD23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E6F24F-5520-A83D-0901-F3D6F99665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76" y="320979"/>
            <a:ext cx="4130048" cy="621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62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F2AE40-DB78-BECB-370B-79A8F3DC6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4EFEB-F7DF-328F-B712-638A9CF17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86002"/>
            <a:ext cx="8229600" cy="508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06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2C6893-00C8-7F52-0045-4072A440B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0E4FEF-AE26-AA3E-8802-3FEF2B62E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952" y="371745"/>
            <a:ext cx="4348096" cy="611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90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B4779B-8EC5-30BD-8505-F6B72FBCB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6BE884-C744-FCD8-5C0C-843452D108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69562"/>
            <a:ext cx="8229600" cy="571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93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8AFCFC-BEE4-B3E9-6F51-350D74F1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B0FF85-1FF2-8C17-FAC1-1252520EC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14425"/>
            <a:ext cx="82296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358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A564FC-8300-4EE9-9488-4444D25A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02C1E1-A5C6-8172-6EA3-A400B8417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1052"/>
            <a:ext cx="8229600" cy="393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265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F7F4-8951-3BC3-FDA7-AE896C6EB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38D95-197A-9061-0828-A2AB0C10F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0EAB-F2B7-1952-2436-AA7628062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Mascot vote results.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Team photos.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Relocatable data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Memory mapping a hash table.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F185E3-45BB-637A-CF14-41B345181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11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0B6A4-D753-7AA8-3AE5-8B4CABD0A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CB1EF-DA61-D05C-37A6-F822840C8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pointers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78EC3-A964-42B4-CD11-32893DD77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If there are pointers, you can’t just </a:t>
            </a:r>
            <a:r>
              <a:rPr lang="en-US" sz="2000" dirty="0" err="1"/>
              <a:t>memcopy</a:t>
            </a:r>
            <a:r>
              <a:rPr lang="en-US" sz="2000" dirty="0"/>
              <a:t> the whole structure to a new location because it will break the pointers.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1663A4-F29F-9CD1-C351-003BDB12D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A34778-E2D0-588D-D537-A5BA6FA2D58B}"/>
              </a:ext>
            </a:extLst>
          </p:cNvPr>
          <p:cNvGrpSpPr/>
          <p:nvPr/>
        </p:nvGrpSpPr>
        <p:grpSpPr>
          <a:xfrm>
            <a:off x="3277967" y="2594233"/>
            <a:ext cx="4873930" cy="2690340"/>
            <a:chOff x="2649613" y="3548172"/>
            <a:chExt cx="4873930" cy="269034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2B42FE1-1A3D-5701-1BD9-61B003E64EDB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8D8BA5A-ECFF-E3AB-6CEF-2F6E68983716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8817CB4-DA48-0D18-B7F6-E48C0FCBB150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19CC90B-5517-AD3D-92F1-95440D94A7DB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46D4C86-5334-60F0-8E62-FFBEAAC052A2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9C7E2BC-ACBC-D736-6C0F-78FA882D335C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D9EB44-8ACD-09C5-658D-FB78265F14E3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D3944C9-8D17-039E-F39C-2A228EC9C063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A2F794B-EEB8-61B5-B5B0-03356254CE67}"/>
                </a:ext>
              </a:extLst>
            </p:cNvPr>
            <p:cNvCxnSpPr>
              <a:stCxn id="6" idx="3"/>
              <a:endCxn id="7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2E64BD5-3F79-A3BA-9BB3-9570E4FA2F8F}"/>
                </a:ext>
              </a:extLst>
            </p:cNvPr>
            <p:cNvCxnSpPr>
              <a:stCxn id="6" idx="5"/>
              <a:endCxn id="8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FBA0085-E3CF-7810-83B6-58103AE3AFB4}"/>
                </a:ext>
              </a:extLst>
            </p:cNvPr>
            <p:cNvCxnSpPr>
              <a:stCxn id="7" idx="3"/>
              <a:endCxn id="9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9E984F5-F4C5-D4C8-275D-D3103ECEBEA3}"/>
                </a:ext>
              </a:extLst>
            </p:cNvPr>
            <p:cNvCxnSpPr>
              <a:stCxn id="7" idx="5"/>
              <a:endCxn id="22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6C32519-3E79-F793-D307-67C88F93A825}"/>
                </a:ext>
              </a:extLst>
            </p:cNvPr>
            <p:cNvCxnSpPr>
              <a:stCxn id="8" idx="3"/>
              <a:endCxn id="10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ECE3400-CE7C-D038-AD7A-3FCF97E13689}"/>
                </a:ext>
              </a:extLst>
            </p:cNvPr>
            <p:cNvCxnSpPr>
              <a:stCxn id="8" idx="5"/>
              <a:endCxn id="13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0521EFF-A32A-9F96-357F-E8D19ED5932A}"/>
                </a:ext>
              </a:extLst>
            </p:cNvPr>
            <p:cNvCxnSpPr>
              <a:stCxn id="9" idx="3"/>
              <a:endCxn id="11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B0ADE30-0854-447A-5A01-C4D79002755B}"/>
                </a:ext>
              </a:extLst>
            </p:cNvPr>
            <p:cNvCxnSpPr>
              <a:stCxn id="9" idx="5"/>
              <a:endCxn id="12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AD2FF64-D25B-EE2B-6D3F-BD8DEAC0BA05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70CD1A-44DE-DF1F-B767-1281DC3EECD8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2F7E021-7910-A117-CC4B-C2076E84B3E7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E9A6EF6-D3A4-066F-93E2-2D13AFCF1FA9}"/>
                </a:ext>
              </a:extLst>
            </p:cNvPr>
            <p:cNvCxnSpPr>
              <a:stCxn id="12" idx="3"/>
              <a:endCxn id="24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1D6023B-0D01-F956-94AF-49BF9C915F85}"/>
                </a:ext>
              </a:extLst>
            </p:cNvPr>
            <p:cNvCxnSpPr>
              <a:stCxn id="12" idx="5"/>
              <a:endCxn id="23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7EEFB69-8E56-4AB4-6FD8-ED0064B9484A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27C0625-E24F-5133-6307-0686E4571A47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C3724C1-BA06-4998-77A9-9A348581FF4B}"/>
                </a:ext>
              </a:extLst>
            </p:cNvPr>
            <p:cNvCxnSpPr>
              <a:stCxn id="10" idx="3"/>
              <a:endCxn id="28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8BBF49B-DA0D-361C-2974-4AF79F6F246A}"/>
                </a:ext>
              </a:extLst>
            </p:cNvPr>
            <p:cNvCxnSpPr>
              <a:stCxn id="10" idx="5"/>
              <a:endCxn id="27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4F481FC-2A35-28F3-BFCF-51E32AB27ADE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0AFFBDC-28D2-81F7-9C42-6765E5899D99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25B0BFC-E517-7B93-39F4-4579A0AF78CF}"/>
                </a:ext>
              </a:extLst>
            </p:cNvPr>
            <p:cNvCxnSpPr>
              <a:stCxn id="13" idx="3"/>
              <a:endCxn id="32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CCEA44D-FC6D-B924-E038-51A1483EF053}"/>
                </a:ext>
              </a:extLst>
            </p:cNvPr>
            <p:cNvCxnSpPr>
              <a:stCxn id="13" idx="5"/>
              <a:endCxn id="31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CEBCBB35-4F91-9DD6-8BD4-719944840C18}"/>
              </a:ext>
            </a:extLst>
          </p:cNvPr>
          <p:cNvSpPr/>
          <p:nvPr/>
        </p:nvSpPr>
        <p:spPr>
          <a:xfrm>
            <a:off x="740204" y="3100633"/>
            <a:ext cx="214976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// Binary tree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struct node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{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int  datum;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node *left,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     *right;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};</a:t>
            </a:r>
          </a:p>
        </p:txBody>
      </p:sp>
    </p:spTree>
    <p:extLst>
      <p:ext uri="{BB962C8B-B14F-4D97-AF65-F5344CB8AC3E}">
        <p14:creationId xmlns:p14="http://schemas.microsoft.com/office/powerpoint/2010/main" val="28420400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0FC49-ED73-756B-ED17-E299910CF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15550-5F87-4DCA-6C36-87CE34CA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64428-2EC9-B67B-C186-A1A96EBA1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solution is to allocate all the nodes within a single block of memory and replace pointers with offsets from the start of the block.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1B221C-457D-1F7F-8E87-8E7C8E96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80CEDE-2276-DEA7-B728-DD2981356EE2}"/>
              </a:ext>
            </a:extLst>
          </p:cNvPr>
          <p:cNvGrpSpPr/>
          <p:nvPr/>
        </p:nvGrpSpPr>
        <p:grpSpPr>
          <a:xfrm>
            <a:off x="3277967" y="2594233"/>
            <a:ext cx="4873930" cy="2690340"/>
            <a:chOff x="2649613" y="3548172"/>
            <a:chExt cx="4873930" cy="269034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E1B3B33-AA8C-DFED-BBCF-3849757984E8}"/>
                </a:ext>
              </a:extLst>
            </p:cNvPr>
            <p:cNvSpPr/>
            <p:nvPr/>
          </p:nvSpPr>
          <p:spPr>
            <a:xfrm>
              <a:off x="4854272" y="354817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6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AF158DC-5F0E-B7B9-03C8-62BD3D850D2D}"/>
                </a:ext>
              </a:extLst>
            </p:cNvPr>
            <p:cNvSpPr/>
            <p:nvPr/>
          </p:nvSpPr>
          <p:spPr>
            <a:xfrm>
              <a:off x="3721799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5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E6FC7C5-107E-4085-AB65-05215380ED58}"/>
                </a:ext>
              </a:extLst>
            </p:cNvPr>
            <p:cNvSpPr/>
            <p:nvPr/>
          </p:nvSpPr>
          <p:spPr>
            <a:xfrm>
              <a:off x="6053370" y="41104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8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E897926-A080-25D4-5B9A-B2434D9CD3E0}"/>
                </a:ext>
              </a:extLst>
            </p:cNvPr>
            <p:cNvSpPr/>
            <p:nvPr/>
          </p:nvSpPr>
          <p:spPr>
            <a:xfrm>
              <a:off x="3118337" y="4656259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/>
                <a:t>3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6BDC9E9-3266-262D-32F8-71E6D78A1A87}"/>
                </a:ext>
              </a:extLst>
            </p:cNvPr>
            <p:cNvSpPr/>
            <p:nvPr/>
          </p:nvSpPr>
          <p:spPr>
            <a:xfrm>
              <a:off x="5441739" y="4728362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7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A13FE4C-9190-92BA-40E8-8EF30159B5F5}"/>
                </a:ext>
              </a:extLst>
            </p:cNvPr>
            <p:cNvSpPr/>
            <p:nvPr/>
          </p:nvSpPr>
          <p:spPr>
            <a:xfrm>
              <a:off x="2649613" y="543356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1029345-FEA3-044D-565E-68DADA9ADED7}"/>
                </a:ext>
              </a:extLst>
            </p:cNvPr>
            <p:cNvSpPr/>
            <p:nvPr/>
          </p:nvSpPr>
          <p:spPr>
            <a:xfrm>
              <a:off x="3622432" y="526284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4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C3DBB60-CDEF-609B-243F-9A36D65FE3BE}"/>
                </a:ext>
              </a:extLst>
            </p:cNvPr>
            <p:cNvSpPr/>
            <p:nvPr/>
          </p:nvSpPr>
          <p:spPr>
            <a:xfrm>
              <a:off x="6670403" y="4700557"/>
              <a:ext cx="562290" cy="562290"/>
            </a:xfrm>
            <a:prstGeom prst="ellipse">
              <a:avLst/>
            </a:prstGeom>
            <a:solidFill>
              <a:srgbClr val="00B0F0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i="1" dirty="0"/>
                <a:t>9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67EEBD7-59F6-0F45-D5B1-D75AE22A030B}"/>
                </a:ext>
              </a:extLst>
            </p:cNvPr>
            <p:cNvCxnSpPr>
              <a:stCxn id="6" idx="3"/>
              <a:endCxn id="7" idx="7"/>
            </p:cNvCxnSpPr>
            <p:nvPr/>
          </p:nvCxnSpPr>
          <p:spPr>
            <a:xfrm flipH="1">
              <a:off x="4201744" y="4028117"/>
              <a:ext cx="734873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9DFFFF6-8A27-36E1-E555-F3118DACF500}"/>
                </a:ext>
              </a:extLst>
            </p:cNvPr>
            <p:cNvCxnSpPr>
              <a:stCxn id="6" idx="5"/>
              <a:endCxn id="8" idx="1"/>
            </p:cNvCxnSpPr>
            <p:nvPr/>
          </p:nvCxnSpPr>
          <p:spPr>
            <a:xfrm>
              <a:off x="5334217" y="4028117"/>
              <a:ext cx="801498" cy="16469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D51B19C-946B-D288-62E1-58126FE1EEA8}"/>
                </a:ext>
              </a:extLst>
            </p:cNvPr>
            <p:cNvCxnSpPr>
              <a:stCxn id="7" idx="3"/>
              <a:endCxn id="9" idx="7"/>
            </p:cNvCxnSpPr>
            <p:nvPr/>
          </p:nvCxnSpPr>
          <p:spPr>
            <a:xfrm flipH="1">
              <a:off x="3598282" y="4590407"/>
              <a:ext cx="205862" cy="148197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61637F7-7843-5278-9C97-8B2917B64432}"/>
                </a:ext>
              </a:extLst>
            </p:cNvPr>
            <p:cNvCxnSpPr>
              <a:stCxn id="7" idx="5"/>
              <a:endCxn id="22" idx="0"/>
            </p:cNvCxnSpPr>
            <p:nvPr/>
          </p:nvCxnSpPr>
          <p:spPr>
            <a:xfrm>
              <a:off x="4201744" y="4590407"/>
              <a:ext cx="268774" cy="11015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401E24C-0552-1F94-2A1D-2051C402035E}"/>
                </a:ext>
              </a:extLst>
            </p:cNvPr>
            <p:cNvCxnSpPr>
              <a:stCxn id="8" idx="3"/>
              <a:endCxn id="10" idx="7"/>
            </p:cNvCxnSpPr>
            <p:nvPr/>
          </p:nvCxnSpPr>
          <p:spPr>
            <a:xfrm flipH="1">
              <a:off x="5921684" y="4590407"/>
              <a:ext cx="214031" cy="220300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B383487-55E8-3542-68FD-FDF63E9F7DED}"/>
                </a:ext>
              </a:extLst>
            </p:cNvPr>
            <p:cNvCxnSpPr>
              <a:stCxn id="8" idx="5"/>
              <a:endCxn id="13" idx="1"/>
            </p:cNvCxnSpPr>
            <p:nvPr/>
          </p:nvCxnSpPr>
          <p:spPr>
            <a:xfrm>
              <a:off x="6533315" y="4590407"/>
              <a:ext cx="219433" cy="1924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DE83D77-5887-B98E-AA99-CBDF23131B41}"/>
                </a:ext>
              </a:extLst>
            </p:cNvPr>
            <p:cNvCxnSpPr>
              <a:stCxn id="9" idx="3"/>
              <a:endCxn id="11" idx="0"/>
            </p:cNvCxnSpPr>
            <p:nvPr/>
          </p:nvCxnSpPr>
          <p:spPr>
            <a:xfrm flipH="1">
              <a:off x="2826847" y="5136204"/>
              <a:ext cx="373835" cy="2973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8D76802-2CB5-FA33-7F23-58D3AE12E475}"/>
                </a:ext>
              </a:extLst>
            </p:cNvPr>
            <p:cNvCxnSpPr>
              <a:stCxn id="9" idx="5"/>
              <a:endCxn id="12" idx="0"/>
            </p:cNvCxnSpPr>
            <p:nvPr/>
          </p:nvCxnSpPr>
          <p:spPr>
            <a:xfrm>
              <a:off x="3598282" y="5136204"/>
              <a:ext cx="305295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103BB50-E4A9-201F-E667-D927D209488F}"/>
                </a:ext>
              </a:extLst>
            </p:cNvPr>
            <p:cNvSpPr/>
            <p:nvPr/>
          </p:nvSpPr>
          <p:spPr>
            <a:xfrm>
              <a:off x="4293284" y="4700557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7D4226E-6C27-715E-8314-8C8D4819CA4B}"/>
                </a:ext>
              </a:extLst>
            </p:cNvPr>
            <p:cNvSpPr/>
            <p:nvPr/>
          </p:nvSpPr>
          <p:spPr>
            <a:xfrm>
              <a:off x="4106855" y="588404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9DF4F9B-AE84-4BD9-7365-25E5DA64DC7C}"/>
                </a:ext>
              </a:extLst>
            </p:cNvPr>
            <p:cNvSpPr/>
            <p:nvPr/>
          </p:nvSpPr>
          <p:spPr>
            <a:xfrm>
              <a:off x="3346746" y="5869435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F324471-87AF-6098-6115-9A2D1CA731F0}"/>
                </a:ext>
              </a:extLst>
            </p:cNvPr>
            <p:cNvCxnSpPr>
              <a:stCxn id="12" idx="3"/>
              <a:endCxn id="24" idx="0"/>
            </p:cNvCxnSpPr>
            <p:nvPr/>
          </p:nvCxnSpPr>
          <p:spPr>
            <a:xfrm flipH="1">
              <a:off x="3523980" y="5742792"/>
              <a:ext cx="180797" cy="12664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61D81EC-F924-318A-D2A3-B45A6F7D9FDD}"/>
                </a:ext>
              </a:extLst>
            </p:cNvPr>
            <p:cNvCxnSpPr>
              <a:stCxn id="12" idx="5"/>
              <a:endCxn id="23" idx="0"/>
            </p:cNvCxnSpPr>
            <p:nvPr/>
          </p:nvCxnSpPr>
          <p:spPr>
            <a:xfrm>
              <a:off x="4102377" y="5742792"/>
              <a:ext cx="181712" cy="14125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8C162EF-FAF1-B342-6335-0253EF8CCAAB}"/>
                </a:ext>
              </a:extLst>
            </p:cNvPr>
            <p:cNvSpPr/>
            <p:nvPr/>
          </p:nvSpPr>
          <p:spPr>
            <a:xfrm>
              <a:off x="5950673" y="5368890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1B683F6-CEC0-DF02-5D44-6A1490E5C612}"/>
                </a:ext>
              </a:extLst>
            </p:cNvPr>
            <p:cNvSpPr/>
            <p:nvPr/>
          </p:nvSpPr>
          <p:spPr>
            <a:xfrm>
              <a:off x="5143031" y="5387203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6628149-9C05-9B99-7506-9B4A1FBEAE6E}"/>
                </a:ext>
              </a:extLst>
            </p:cNvPr>
            <p:cNvCxnSpPr>
              <a:stCxn id="10" idx="3"/>
              <a:endCxn id="28" idx="0"/>
            </p:cNvCxnSpPr>
            <p:nvPr/>
          </p:nvCxnSpPr>
          <p:spPr>
            <a:xfrm flipH="1">
              <a:off x="5320265" y="5208307"/>
              <a:ext cx="203819" cy="17889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791E95A-C967-AD7B-CECF-D53C8587EE95}"/>
                </a:ext>
              </a:extLst>
            </p:cNvPr>
            <p:cNvCxnSpPr>
              <a:stCxn id="10" idx="5"/>
              <a:endCxn id="27" idx="0"/>
            </p:cNvCxnSpPr>
            <p:nvPr/>
          </p:nvCxnSpPr>
          <p:spPr>
            <a:xfrm>
              <a:off x="5921684" y="5208307"/>
              <a:ext cx="206223" cy="16058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BE8C7D8-5BC2-14D4-EB59-4777389D9FC8}"/>
                </a:ext>
              </a:extLst>
            </p:cNvPr>
            <p:cNvSpPr/>
            <p:nvPr/>
          </p:nvSpPr>
          <p:spPr>
            <a:xfrm>
              <a:off x="7169076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1DF004-406C-DB5B-F1F3-0CC124194445}"/>
                </a:ext>
              </a:extLst>
            </p:cNvPr>
            <p:cNvSpPr/>
            <p:nvPr/>
          </p:nvSpPr>
          <p:spPr>
            <a:xfrm>
              <a:off x="6403848" y="5366758"/>
              <a:ext cx="354467" cy="354467"/>
            </a:xfrm>
            <a:prstGeom prst="ellipse">
              <a:avLst/>
            </a:prstGeom>
            <a:solidFill>
              <a:schemeClr val="bg1">
                <a:lumMod val="50000"/>
                <a:alpha val="50196"/>
              </a:schemeClr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i="1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E011574-B344-A3F3-122F-586581DE9285}"/>
                </a:ext>
              </a:extLst>
            </p:cNvPr>
            <p:cNvCxnSpPr>
              <a:stCxn id="13" idx="3"/>
              <a:endCxn id="32" idx="0"/>
            </p:cNvCxnSpPr>
            <p:nvPr/>
          </p:nvCxnSpPr>
          <p:spPr>
            <a:xfrm flipH="1">
              <a:off x="6581082" y="5180502"/>
              <a:ext cx="171666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D67BE26-2262-B36B-B525-F9F83F75D690}"/>
                </a:ext>
              </a:extLst>
            </p:cNvPr>
            <p:cNvCxnSpPr>
              <a:stCxn id="13" idx="5"/>
              <a:endCxn id="31" idx="0"/>
            </p:cNvCxnSpPr>
            <p:nvPr/>
          </p:nvCxnSpPr>
          <p:spPr>
            <a:xfrm>
              <a:off x="7150348" y="5180502"/>
              <a:ext cx="195962" cy="18625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0C3A36D-C8AD-B4A4-967B-39E5A0DBEB1A}"/>
              </a:ext>
            </a:extLst>
          </p:cNvPr>
          <p:cNvSpPr/>
          <p:nvPr/>
        </p:nvSpPr>
        <p:spPr>
          <a:xfrm>
            <a:off x="740204" y="3100633"/>
            <a:ext cx="214976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// Binary tree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struct node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{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int  datum;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</a:t>
            </a:r>
            <a:r>
              <a:rPr lang="en-US" sz="1600" dirty="0">
                <a:solidFill>
                  <a:srgbClr val="C00000"/>
                </a:solidFill>
                <a:latin typeface="Lucida Console" panose="020B0609040504020204" pitchFamily="49" charset="0"/>
                <a:ea typeface="Courier New" charset="0"/>
                <a:cs typeface="Courier New" charset="0"/>
              </a:rPr>
              <a:t>int</a:t>
            </a: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left,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latin typeface="Lucida Console" panose="020B0609040504020204" pitchFamily="49" charset="0"/>
                <a:ea typeface="Courier New" charset="0"/>
                <a:cs typeface="Courier New" charset="0"/>
              </a:rPr>
              <a:t>       right</a:t>
            </a: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Console" panose="020B0609040504020204" pitchFamily="49" charset="0"/>
                <a:ea typeface="Courier New" charset="0"/>
                <a:cs typeface="Courier New" charset="0"/>
              </a:rPr>
              <a:t>  };</a:t>
            </a:r>
          </a:p>
        </p:txBody>
      </p:sp>
    </p:spTree>
    <p:extLst>
      <p:ext uri="{BB962C8B-B14F-4D97-AF65-F5344CB8AC3E}">
        <p14:creationId xmlns:p14="http://schemas.microsoft.com/office/powerpoint/2010/main" val="203487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4FC12-D704-F781-4680-F650752B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2CF2C-2120-B5A8-9FD3-C8136341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9D0A5-FAE3-539F-8560-F7B1BE008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Course details.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Serializing data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Relocatable data structures.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Memory mapping a hash table.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FC860-AA6C-244C-FB04-E6DDF4D4D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8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4482-31CD-4245-B6D9-FE7B3255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5E736-7E29-44B5-B568-54D4D024F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1" y="1349187"/>
            <a:ext cx="2021539" cy="4836459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Create an array of buckets to hold the items you wish to index based on a key field.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Create a simple function that can map the key to a bucket index.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If multiple different keys map to the same bucket, that’s called a collision that we collect on a list.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DA062-B093-4D06-805B-AFDC3311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B905A95-0D11-4A08-AA3A-306207163630}"/>
              </a:ext>
            </a:extLst>
          </p:cNvPr>
          <p:cNvGrpSpPr/>
          <p:nvPr/>
        </p:nvGrpSpPr>
        <p:grpSpPr>
          <a:xfrm>
            <a:off x="2622174" y="1349188"/>
            <a:ext cx="6373911" cy="4222376"/>
            <a:chOff x="412373" y="1203051"/>
            <a:chExt cx="6373911" cy="422237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0EF3D33-C840-41BE-A1FC-2ACF7A034436}"/>
                </a:ext>
              </a:extLst>
            </p:cNvPr>
            <p:cNvSpPr txBox="1"/>
            <p:nvPr/>
          </p:nvSpPr>
          <p:spPr>
            <a:xfrm>
              <a:off x="412373" y="2813568"/>
              <a:ext cx="9771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Search key</a:t>
              </a: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D94546B-5776-415B-9C37-08010067681E}"/>
                </a:ext>
              </a:extLst>
            </p:cNvPr>
            <p:cNvSpPr/>
            <p:nvPr/>
          </p:nvSpPr>
          <p:spPr>
            <a:xfrm>
              <a:off x="1264021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C5AABE2-1F5F-4FDE-B66C-7278A660790C}"/>
                </a:ext>
              </a:extLst>
            </p:cNvPr>
            <p:cNvSpPr txBox="1"/>
            <p:nvPr/>
          </p:nvSpPr>
          <p:spPr>
            <a:xfrm>
              <a:off x="1667434" y="2813568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Hash function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79F6EF0-1138-401B-B6B1-27DFD9F7D3EF}"/>
                </a:ext>
              </a:extLst>
            </p:cNvPr>
            <p:cNvSpPr/>
            <p:nvPr/>
          </p:nvSpPr>
          <p:spPr>
            <a:xfrm>
              <a:off x="2680446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DCAB10-725D-442B-8BF0-D3C6D2942605}"/>
                </a:ext>
              </a:extLst>
            </p:cNvPr>
            <p:cNvSpPr txBox="1"/>
            <p:nvPr/>
          </p:nvSpPr>
          <p:spPr>
            <a:xfrm>
              <a:off x="3083859" y="2696596"/>
              <a:ext cx="1156447" cy="925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Index to an array of buckets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7BFBB17-3513-4F11-8D33-2BBAD1D9B18B}"/>
                </a:ext>
              </a:extLst>
            </p:cNvPr>
            <p:cNvSpPr/>
            <p:nvPr/>
          </p:nvSpPr>
          <p:spPr>
            <a:xfrm>
              <a:off x="4195482" y="306233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7590CC-42BF-4B38-96CA-3DDA33D9060E}"/>
                </a:ext>
              </a:extLst>
            </p:cNvPr>
            <p:cNvSpPr/>
            <p:nvPr/>
          </p:nvSpPr>
          <p:spPr>
            <a:xfrm>
              <a:off x="4572000" y="1203051"/>
              <a:ext cx="663388" cy="42223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AEE4FBC-7DD3-4E49-BC7D-529A0B12857F}"/>
                </a:ext>
              </a:extLst>
            </p:cNvPr>
            <p:cNvSpPr/>
            <p:nvPr/>
          </p:nvSpPr>
          <p:spPr>
            <a:xfrm>
              <a:off x="4572000" y="2968208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2119B57-D5C0-4524-A16B-F3DBE4DF584A}"/>
                </a:ext>
              </a:extLst>
            </p:cNvPr>
            <p:cNvSpPr/>
            <p:nvPr/>
          </p:nvSpPr>
          <p:spPr>
            <a:xfrm>
              <a:off x="4572000" y="3304384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9749B92-667B-4405-86A3-7E397F43C359}"/>
                </a:ext>
              </a:extLst>
            </p:cNvPr>
            <p:cNvSpPr/>
            <p:nvPr/>
          </p:nvSpPr>
          <p:spPr>
            <a:xfrm>
              <a:off x="4572000" y="2632032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EBAA95-90D4-4647-9D62-1902BF5A4541}"/>
                </a:ext>
              </a:extLst>
            </p:cNvPr>
            <p:cNvSpPr/>
            <p:nvPr/>
          </p:nvSpPr>
          <p:spPr>
            <a:xfrm>
              <a:off x="4572000" y="1539227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BD7DA49-F174-421E-B737-3FC23C09EA41}"/>
                </a:ext>
              </a:extLst>
            </p:cNvPr>
            <p:cNvSpPr/>
            <p:nvPr/>
          </p:nvSpPr>
          <p:spPr>
            <a:xfrm>
              <a:off x="4572000" y="1203051"/>
              <a:ext cx="663388" cy="33617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E02A783-5DCB-4C2F-B5C7-3BE776CC5F97}"/>
                </a:ext>
              </a:extLst>
            </p:cNvPr>
            <p:cNvSpPr/>
            <p:nvPr/>
          </p:nvSpPr>
          <p:spPr>
            <a:xfrm>
              <a:off x="5369859" y="3024697"/>
              <a:ext cx="251012" cy="1344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1224AA3-701C-47C6-8EC2-B8237DC854C8}"/>
                </a:ext>
              </a:extLst>
            </p:cNvPr>
            <p:cNvSpPr txBox="1"/>
            <p:nvPr/>
          </p:nvSpPr>
          <p:spPr>
            <a:xfrm>
              <a:off x="5755342" y="2782669"/>
              <a:ext cx="10309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List of collisions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2962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BEEE2-F730-5FF0-6CEA-7A85C61E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HashTable</a:t>
            </a:r>
            <a:r>
              <a:rPr lang="en-US" dirty="0"/>
              <a:t>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A123B-A036-6E3B-3539-ED438109C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this assignment, you will build a simple hash table with collisions collected on a linked list.</a:t>
            </a:r>
          </a:p>
          <a:p>
            <a:r>
              <a:rPr lang="en-US" sz="2000" dirty="0"/>
              <a:t>In the follow-on </a:t>
            </a:r>
            <a:r>
              <a:rPr lang="en-US" sz="2000" dirty="0" err="1"/>
              <a:t>HashBlob</a:t>
            </a:r>
            <a:r>
              <a:rPr lang="en-US" sz="2000" dirty="0"/>
              <a:t> and </a:t>
            </a:r>
            <a:r>
              <a:rPr lang="en-US" sz="2000" dirty="0" err="1"/>
              <a:t>HashFile</a:t>
            </a:r>
            <a:r>
              <a:rPr lang="en-US" sz="2000" dirty="0"/>
              <a:t> assignments, you will: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Serialize your </a:t>
            </a:r>
            <a:r>
              <a:rPr lang="en-US" sz="2000" dirty="0" err="1"/>
              <a:t>hashtable</a:t>
            </a:r>
            <a:r>
              <a:rPr lang="en-US" sz="2000" dirty="0"/>
              <a:t>, including the collisions lists, into a contiguous, minimal-size block of memory with pointers replaced with offsets.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Write it to a file.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In a separate program, memory map the file and use as a live hash table for searching.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2A4F7-D349-EA74-03A5-0B5B518F3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40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CC188-CE7A-D2A5-0070-8F11ED7E8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6AA4-B1D8-40AB-CCA1-D4A338C8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HashTable</a:t>
            </a:r>
            <a:r>
              <a:rPr lang="en-US" dirty="0"/>
              <a:t>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4A71E-AD8A-396B-847E-65032F316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This is leading up to how we will build the index on disk but memory-map it for running queries.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8D7CD-E2F8-84A0-D4FD-C9306FAEB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63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D11994-4D8F-4172-865A-0EF14D386BB0}"/>
              </a:ext>
            </a:extLst>
          </p:cNvPr>
          <p:cNvSpPr/>
          <p:nvPr/>
        </p:nvSpPr>
        <p:spPr>
          <a:xfrm>
            <a:off x="727989" y="1068836"/>
            <a:ext cx="118478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Master index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57B34F-4537-4D71-814E-D2C442192D42}"/>
              </a:ext>
            </a:extLst>
          </p:cNvPr>
          <p:cNvSpPr txBox="1"/>
          <p:nvPr/>
        </p:nvSpPr>
        <p:spPr>
          <a:xfrm>
            <a:off x="727989" y="618187"/>
            <a:ext cx="78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search engine index is typically a set of files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940F1D-61B0-414B-8145-D98412F2B5DC}"/>
              </a:ext>
            </a:extLst>
          </p:cNvPr>
          <p:cNvSpPr/>
          <p:nvPr/>
        </p:nvSpPr>
        <p:spPr>
          <a:xfrm>
            <a:off x="3554271" y="2879523"/>
            <a:ext cx="1377707" cy="843455"/>
          </a:xfrm>
          <a:prstGeom prst="rect">
            <a:avLst/>
          </a:prstGeom>
          <a:solidFill>
            <a:srgbClr val="F3F4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List of index chunks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BCAFE2-8F4D-4D54-9419-A3E2B1522B01}"/>
              </a:ext>
            </a:extLst>
          </p:cNvPr>
          <p:cNvSpPr/>
          <p:nvPr/>
        </p:nvSpPr>
        <p:spPr>
          <a:xfrm>
            <a:off x="2215306" y="1066573"/>
            <a:ext cx="118478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Index chunk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B484B6-42DF-41AC-8FAD-F393B6971448}"/>
              </a:ext>
            </a:extLst>
          </p:cNvPr>
          <p:cNvSpPr/>
          <p:nvPr/>
        </p:nvSpPr>
        <p:spPr>
          <a:xfrm>
            <a:off x="3691190" y="1066573"/>
            <a:ext cx="118478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Index chunk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819964-660E-4947-ACF8-50D6C9E97EC5}"/>
              </a:ext>
            </a:extLst>
          </p:cNvPr>
          <p:cNvSpPr/>
          <p:nvPr/>
        </p:nvSpPr>
        <p:spPr>
          <a:xfrm>
            <a:off x="5167337" y="1066573"/>
            <a:ext cx="118478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Index chunk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BEDE1E-6614-4E29-92BB-C53930F26C6D}"/>
              </a:ext>
            </a:extLst>
          </p:cNvPr>
          <p:cNvSpPr/>
          <p:nvPr/>
        </p:nvSpPr>
        <p:spPr>
          <a:xfrm>
            <a:off x="7347133" y="1066573"/>
            <a:ext cx="118478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Index chunk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875B21-9694-42F1-8E55-8977D767E68F}"/>
              </a:ext>
            </a:extLst>
          </p:cNvPr>
          <p:cNvSpPr txBox="1"/>
          <p:nvPr/>
        </p:nvSpPr>
        <p:spPr>
          <a:xfrm>
            <a:off x="6643484" y="1257467"/>
            <a:ext cx="350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EA4846-65C7-46FA-942B-81AA7228BAF3}"/>
              </a:ext>
            </a:extLst>
          </p:cNvPr>
          <p:cNvSpPr txBox="1"/>
          <p:nvPr/>
        </p:nvSpPr>
        <p:spPr>
          <a:xfrm>
            <a:off x="727989" y="2422105"/>
            <a:ext cx="78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master index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AEC8DDB-8249-4124-BFCB-8004A78122ED}"/>
              </a:ext>
            </a:extLst>
          </p:cNvPr>
          <p:cNvSpPr/>
          <p:nvPr/>
        </p:nvSpPr>
        <p:spPr>
          <a:xfrm>
            <a:off x="747009" y="4674533"/>
            <a:ext cx="137770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List of URLS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A38C75-49A6-4B25-AC9D-8D6A2D45B845}"/>
              </a:ext>
            </a:extLst>
          </p:cNvPr>
          <p:cNvSpPr/>
          <p:nvPr/>
        </p:nvSpPr>
        <p:spPr>
          <a:xfrm>
            <a:off x="2124716" y="4674532"/>
            <a:ext cx="6407204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Inverted word index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7C8F84-7F57-401A-A1EF-2522DDD05F6D}"/>
              </a:ext>
            </a:extLst>
          </p:cNvPr>
          <p:cNvSpPr txBox="1"/>
          <p:nvPr/>
        </p:nvSpPr>
        <p:spPr>
          <a:xfrm>
            <a:off x="747009" y="4226023"/>
            <a:ext cx="78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index chunk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65DD8FA-996D-4A08-B9A3-E94DEBA891F5}"/>
              </a:ext>
            </a:extLst>
          </p:cNvPr>
          <p:cNvSpPr/>
          <p:nvPr/>
        </p:nvSpPr>
        <p:spPr>
          <a:xfrm>
            <a:off x="2146159" y="2879523"/>
            <a:ext cx="1429555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Frontier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42BD64-4E6A-472A-808C-952544311FEC}"/>
              </a:ext>
            </a:extLst>
          </p:cNvPr>
          <p:cNvSpPr/>
          <p:nvPr/>
        </p:nvSpPr>
        <p:spPr>
          <a:xfrm>
            <a:off x="727989" y="2879523"/>
            <a:ext cx="148731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Configuration settings</a:t>
            </a:r>
          </a:p>
        </p:txBody>
      </p:sp>
    </p:spTree>
    <p:extLst>
      <p:ext uri="{BB962C8B-B14F-4D97-AF65-F5344CB8AC3E}">
        <p14:creationId xmlns:p14="http://schemas.microsoft.com/office/powerpoint/2010/main" val="861426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8A6916-5044-414E-9777-6EFEDD65BB14}"/>
              </a:ext>
            </a:extLst>
          </p:cNvPr>
          <p:cNvSpPr/>
          <p:nvPr/>
        </p:nvSpPr>
        <p:spPr>
          <a:xfrm>
            <a:off x="727989" y="1068836"/>
            <a:ext cx="7803931" cy="8434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C3334D-E670-4832-9BD4-5E5AD153E420}"/>
              </a:ext>
            </a:extLst>
          </p:cNvPr>
          <p:cNvSpPr/>
          <p:nvPr/>
        </p:nvSpPr>
        <p:spPr>
          <a:xfrm>
            <a:off x="727989" y="1068836"/>
            <a:ext cx="137770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Dictionary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0B8DB1-F04C-4E77-9B04-5B00EC923190}"/>
              </a:ext>
            </a:extLst>
          </p:cNvPr>
          <p:cNvSpPr/>
          <p:nvPr/>
        </p:nvSpPr>
        <p:spPr>
          <a:xfrm>
            <a:off x="2105696" y="1068835"/>
            <a:ext cx="1429555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Posting list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55F34A-1833-4CFC-82B0-37933AA79334}"/>
              </a:ext>
            </a:extLst>
          </p:cNvPr>
          <p:cNvSpPr/>
          <p:nvPr/>
        </p:nvSpPr>
        <p:spPr>
          <a:xfrm>
            <a:off x="3535251" y="1066575"/>
            <a:ext cx="1429555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Posting list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870A22-8154-41FB-A60E-E41F16EFB4AD}"/>
              </a:ext>
            </a:extLst>
          </p:cNvPr>
          <p:cNvSpPr/>
          <p:nvPr/>
        </p:nvSpPr>
        <p:spPr>
          <a:xfrm>
            <a:off x="7154214" y="1066574"/>
            <a:ext cx="1429555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Posting list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FFA098-0341-43A1-AAE2-5154D1169B09}"/>
              </a:ext>
            </a:extLst>
          </p:cNvPr>
          <p:cNvSpPr/>
          <p:nvPr/>
        </p:nvSpPr>
        <p:spPr>
          <a:xfrm>
            <a:off x="4964806" y="1066574"/>
            <a:ext cx="1429555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Posting list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E0828F-C753-4380-8DA9-C76D9967C282}"/>
              </a:ext>
            </a:extLst>
          </p:cNvPr>
          <p:cNvSpPr/>
          <p:nvPr/>
        </p:nvSpPr>
        <p:spPr>
          <a:xfrm>
            <a:off x="6394361" y="1066574"/>
            <a:ext cx="759853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F8184E-AE28-4FAE-BA49-3C953775FCB1}"/>
              </a:ext>
            </a:extLst>
          </p:cNvPr>
          <p:cNvSpPr/>
          <p:nvPr/>
        </p:nvSpPr>
        <p:spPr>
          <a:xfrm>
            <a:off x="727989" y="2779580"/>
            <a:ext cx="7803931" cy="8434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CBBD87-70B0-4092-B6C6-0169B46040BF}"/>
              </a:ext>
            </a:extLst>
          </p:cNvPr>
          <p:cNvSpPr/>
          <p:nvPr/>
        </p:nvSpPr>
        <p:spPr>
          <a:xfrm>
            <a:off x="727989" y="2779580"/>
            <a:ext cx="137770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Common Header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4B72A0-B39F-4F30-8480-4B3AA4CB8547}"/>
              </a:ext>
            </a:extLst>
          </p:cNvPr>
          <p:cNvSpPr/>
          <p:nvPr/>
        </p:nvSpPr>
        <p:spPr>
          <a:xfrm>
            <a:off x="2105696" y="2779579"/>
            <a:ext cx="1429555" cy="84345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Type-specific data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BD6581-13AC-45A9-8ABA-C168A1FAC0C6}"/>
              </a:ext>
            </a:extLst>
          </p:cNvPr>
          <p:cNvSpPr/>
          <p:nvPr/>
        </p:nvSpPr>
        <p:spPr>
          <a:xfrm>
            <a:off x="3535251" y="2777319"/>
            <a:ext cx="1429555" cy="8434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Index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AC36F2-D8C3-48D6-85CB-9DD44918A2EF}"/>
              </a:ext>
            </a:extLst>
          </p:cNvPr>
          <p:cNvSpPr/>
          <p:nvPr/>
        </p:nvSpPr>
        <p:spPr>
          <a:xfrm>
            <a:off x="4964807" y="2777318"/>
            <a:ext cx="637504" cy="843455"/>
          </a:xfrm>
          <a:prstGeom prst="rect">
            <a:avLst/>
          </a:prstGeom>
          <a:solidFill>
            <a:srgbClr val="F3F4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255592-0F40-4412-AA88-9FD485F0E8C6}"/>
              </a:ext>
            </a:extLst>
          </p:cNvPr>
          <p:cNvSpPr/>
          <p:nvPr/>
        </p:nvSpPr>
        <p:spPr>
          <a:xfrm>
            <a:off x="5602311" y="2777318"/>
            <a:ext cx="637504" cy="843455"/>
          </a:xfrm>
          <a:prstGeom prst="rect">
            <a:avLst/>
          </a:prstGeom>
          <a:solidFill>
            <a:srgbClr val="F3F4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C81402-5B8E-44E2-B159-B0FCCBE57B2A}"/>
              </a:ext>
            </a:extLst>
          </p:cNvPr>
          <p:cNvSpPr/>
          <p:nvPr/>
        </p:nvSpPr>
        <p:spPr>
          <a:xfrm>
            <a:off x="6239815" y="2777318"/>
            <a:ext cx="637504" cy="843455"/>
          </a:xfrm>
          <a:prstGeom prst="rect">
            <a:avLst/>
          </a:prstGeom>
          <a:solidFill>
            <a:srgbClr val="F3F4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ACC74C-2365-4B79-8388-685EF9E776BA}"/>
              </a:ext>
            </a:extLst>
          </p:cNvPr>
          <p:cNvSpPr/>
          <p:nvPr/>
        </p:nvSpPr>
        <p:spPr>
          <a:xfrm>
            <a:off x="7514823" y="2777318"/>
            <a:ext cx="1043188" cy="843455"/>
          </a:xfrm>
          <a:prstGeom prst="rect">
            <a:avLst/>
          </a:prstGeom>
          <a:solidFill>
            <a:srgbClr val="E7DA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Sentinel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00A941-88A1-45AE-891E-E7C3431C6895}"/>
              </a:ext>
            </a:extLst>
          </p:cNvPr>
          <p:cNvSpPr/>
          <p:nvPr/>
        </p:nvSpPr>
        <p:spPr>
          <a:xfrm>
            <a:off x="6877317" y="2779579"/>
            <a:ext cx="637504" cy="838932"/>
          </a:xfrm>
          <a:prstGeom prst="rect">
            <a:avLst/>
          </a:prstGeom>
          <a:solidFill>
            <a:srgbClr val="F3F4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960AEF-1A8A-4A96-8BD7-F9947614330C}"/>
              </a:ext>
            </a:extLst>
          </p:cNvPr>
          <p:cNvSpPr txBox="1"/>
          <p:nvPr/>
        </p:nvSpPr>
        <p:spPr>
          <a:xfrm>
            <a:off x="727989" y="618187"/>
            <a:ext cx="78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inverted word index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799369-9A8C-4547-8D67-B93A69214F85}"/>
              </a:ext>
            </a:extLst>
          </p:cNvPr>
          <p:cNvSpPr txBox="1"/>
          <p:nvPr/>
        </p:nvSpPr>
        <p:spPr>
          <a:xfrm>
            <a:off x="727989" y="2405724"/>
            <a:ext cx="78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posting list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459789-2AD2-4DF7-B962-429FFA5FF247}"/>
              </a:ext>
            </a:extLst>
          </p:cNvPr>
          <p:cNvSpPr/>
          <p:nvPr/>
        </p:nvSpPr>
        <p:spPr>
          <a:xfrm>
            <a:off x="727989" y="4464566"/>
            <a:ext cx="1377707" cy="843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Delta from previous post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2BE36B-4D27-4D7B-A821-FC1434C8C910}"/>
              </a:ext>
            </a:extLst>
          </p:cNvPr>
          <p:cNvSpPr/>
          <p:nvPr/>
        </p:nvSpPr>
        <p:spPr>
          <a:xfrm>
            <a:off x="2105696" y="4464565"/>
            <a:ext cx="1429555" cy="84345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Type-specific 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5E8471-A681-4FF4-96C6-B059260BC861}"/>
              </a:ext>
            </a:extLst>
          </p:cNvPr>
          <p:cNvSpPr txBox="1"/>
          <p:nvPr/>
        </p:nvSpPr>
        <p:spPr>
          <a:xfrm>
            <a:off x="727989" y="4090710"/>
            <a:ext cx="7855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 individual post</a:t>
            </a:r>
          </a:p>
        </p:txBody>
      </p:sp>
    </p:spTree>
    <p:extLst>
      <p:ext uri="{BB962C8B-B14F-4D97-AF65-F5344CB8AC3E}">
        <p14:creationId xmlns:p14="http://schemas.microsoft.com/office/powerpoint/2010/main" val="14737037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D1DC0-FBA0-6549-5107-4341814A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F135BF-6A1A-C7AB-8542-C5AE90421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430592-C46C-445C-B171-EE7AB1483A85}"/>
              </a:ext>
            </a:extLst>
          </p:cNvPr>
          <p:cNvSpPr/>
          <p:nvPr/>
        </p:nvSpPr>
        <p:spPr>
          <a:xfrm>
            <a:off x="584200" y="797510"/>
            <a:ext cx="7925834" cy="477053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tcsh-1% g++ HashTable.cpp Common.cpp -o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HashTable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tcsh-2%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HashTable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Usage: 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HashTable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[ -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vL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] wordsin.txt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Reads words from wordsin.txt, creates a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HashTable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in memory, optimizes it, then searches it for words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read from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.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-v means verbose output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-L means read whole lines as words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tcsh-3% ./HashTable Testcases/Hamlet.txt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now is the time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36   now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299   is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929   the</a:t>
            </a:r>
          </a:p>
          <a:p>
            <a:pPr marL="342900" indent="-342900">
              <a:buAutoNum type="arabicPlain" startAt="32"/>
            </a:pP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time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tcsh-4%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1016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1D67C-E0E0-C38B-7C5F-B6ED9B9EB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52553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Simple hash table template.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8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template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Tuple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Tuple(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&amp;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 : key(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), value(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template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Bucket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Bucket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*next;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uint32_t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Tuple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tuple;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Bucket(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&amp;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uint32_t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 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   tuple(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), next(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),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};</a:t>
            </a:r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1DDEE-9DBC-85E7-417C-0064A2F0E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695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276B4-B96C-BE7A-5E75-42EFE9CA1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DEE88-DEBA-B53F-B204-193C778F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1A11C1-DFF2-4162-F796-B67129376E71}"/>
              </a:ext>
            </a:extLst>
          </p:cNvPr>
          <p:cNvSpPr txBox="1">
            <a:spLocks/>
          </p:cNvSpPr>
          <p:nvPr/>
        </p:nvSpPr>
        <p:spPr>
          <a:xfrm>
            <a:off x="457200" y="463378"/>
            <a:ext cx="8229600" cy="541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template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typename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Bucket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**buckets;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numberOfBuckets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friend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friend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HashBlob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Tuple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*Find(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initialValue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Search for the key k and return a pointer to the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( key, value ) entry.  If the key is not already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in the hash, add it with the initial value.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290361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A884-DA36-09B3-1DD6-B6BDBEF2F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DACA9-0C3F-8150-C725-2BEC6EBA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8384B62-5D5E-5811-DC3A-EF79972CD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Tuple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*Find(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Search for the key k and return a pointer to the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( key, value ) </a:t>
            </a:r>
            <a:r>
              <a:rPr lang="en-US" sz="14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enty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.  If the key is not already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in the hash, return nullptr.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15450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79328-9090-365A-CE84-0C56D3ED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4E91D-4B42-CF4C-0849-BEBFBCE5C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AF11A5-A812-0A6D-D78A-5FEA39145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Optimize(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double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loading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1.5 )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Modify or rebuild the hash table as you see fit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to improve its performance now that you know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nothing more is to be added.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constructor may take as many default arguments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as you like.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~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722909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2A85E-4949-E5CE-92D4-05421A12E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55DC0-C913-54F2-51CE-4ECB71793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45E9D28-E22C-9D0A-7740-9D115DAB8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8929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private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friend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8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Iterator(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bucket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Bucket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Key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Value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 *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Iterator( ) :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0,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~Iterator(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};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69488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5ADB5-7F35-D333-E223-A984A9DAB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59275-901A-5C71-2D9E-5BE1560CB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2F7192-30FA-21DD-AEB0-CD1FEB706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0863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begin(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Iterator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end(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};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5683704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EA7C9-5FB1-8793-B864-818BF5DB3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5596C1-0821-092B-1C42-1DB647AA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00C3E0-CC46-8859-17CA-7F83F65B1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086396"/>
          </a:xfrm>
        </p:spPr>
        <p:txBody>
          <a:bodyPr>
            <a:noAutofit/>
          </a:bodyPr>
          <a:lstStyle/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Common code used by the various hashing sample applications.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*,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&gt;;</a:t>
            </a: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Pair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Tuple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*,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&gt;;</a:t>
            </a:r>
          </a:p>
          <a:p>
            <a:pPr>
              <a:spcBef>
                <a:spcPts val="10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Build a HashTable of strings and numbers of occurrences, given a vector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of strings representing the words.  You may assume the vector and the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strings will not be changed during the lifetime of the Hash.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 may add additional parameters but they must have defaults in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Common.h.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Caller is responsible for deleting the Hash.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*BuildHashTable(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&amp;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Your code here.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.</a:t>
            </a:r>
          </a:p>
          <a:p>
            <a:pPr>
              <a:spcBef>
                <a:spcPts val="10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</a:t>
            </a:r>
            <a:endParaRPr lang="en-US" sz="200" dirty="0"/>
          </a:p>
        </p:txBody>
      </p:sp>
    </p:spTree>
    <p:extLst>
      <p:ext uri="{BB962C8B-B14F-4D97-AF65-F5344CB8AC3E}">
        <p14:creationId xmlns:p14="http://schemas.microsoft.com/office/powerpoint/2010/main" val="41797072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BD8D9-DB2C-69FE-0999-C6A4B7B5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F03E2-6553-31FF-D5F2-990C1BB0D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766943-AD74-A494-44B7-9339D2051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0863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CollectWordsIn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**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&amp;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Open wordsin.txt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ifstream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wordsin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*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--;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6F008A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assert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wordsin.is_open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) );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word;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highlight>
                  <a:srgbClr val="FFFFFF"/>
                </a:highlight>
                <a:latin typeface="Cascadia Mono" panose="020B0609020000020004" pitchFamily="49" charset="0"/>
              </a:rPr>
              <a:t>   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wordsin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word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words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.push_back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word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sumLengths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+=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word.size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</a:t>
            </a:r>
          </a:p>
          <a:p>
            <a:pPr>
              <a:spcBef>
                <a:spcPts val="0"/>
              </a:spcBef>
            </a:pPr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19351997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BB283-45F6-FFAE-5980-C804787D1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6FC6B-2D4C-1B67-F4E3-E0164F6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71A9117-1260-1072-97D3-D8F3C2360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0863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Sample </a:t>
            </a:r>
            <a:r>
              <a:rPr lang="en-US" sz="14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application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Usage(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"Usage:  </a:t>
            </a:r>
            <a:r>
              <a:rPr lang="en-US" sz="14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[ -</a:t>
            </a:r>
            <a:r>
              <a:rPr lang="en-US" sz="14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vL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] wordsin.txt\n"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"\n"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"Reads words from wordsin.txt, creates a </a:t>
            </a:r>
            <a:r>
              <a:rPr lang="en-US" sz="14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\n"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"in memory, optimizes it, then searches it for words\n"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"read from </a:t>
            </a:r>
            <a:r>
              <a:rPr lang="en-US" sz="1400" dirty="0" err="1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cin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.\n"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"\n"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"-v means verbose output\n"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"-L means read whole lines as words\n"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exit( 0 );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6301332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4C100-962A-C1C0-C4B2-FB93A790B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A1C34-0800-511B-B888-74736EB7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353755-0E1E-2E87-F2B4-C64DF3DC7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0863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*,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Pair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Tuple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*,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Search(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Search the </a:t>
            </a:r>
            <a:r>
              <a:rPr lang="en-US" sz="14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for words read from </a:t>
            </a:r>
            <a:r>
              <a:rPr lang="en-US" sz="14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cin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word;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&gt;&gt;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word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Pair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*p =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-&gt;Find(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word.c_str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)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 p ? p-&gt;value : 0 )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   "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word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</a:t>
            </a:r>
            <a:endParaRPr lang="en-US" sz="400" dirty="0"/>
          </a:p>
        </p:txBody>
      </p:sp>
    </p:spTree>
    <p:extLst>
      <p:ext uri="{BB962C8B-B14F-4D97-AF65-F5344CB8AC3E}">
        <p14:creationId xmlns:p14="http://schemas.microsoft.com/office/powerpoint/2010/main" val="14213296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7210E-1461-E3E5-B325-31C51EE11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91700-9011-C3F0-66EC-FD58A4F80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BF25509-2F88-EEBA-A857-B4706B9BF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0863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main(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**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&lt; 2 )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Usage( );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vector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&gt; words;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CollectWordsIn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</a:t>
            </a:r>
            <a:r>
              <a:rPr lang="en-US" sz="1400" dirty="0" err="1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>
                <a:solidFill>
                  <a:srgbClr val="8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words );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optVerbose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else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*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BuildHashTable( words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-&gt;Optimize(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Search(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delete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hashtable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}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</a:t>
            </a:r>
            <a:endParaRPr lang="en-US" sz="200" dirty="0"/>
          </a:p>
        </p:txBody>
      </p:sp>
    </p:spTree>
    <p:extLst>
      <p:ext uri="{BB962C8B-B14F-4D97-AF65-F5344CB8AC3E}">
        <p14:creationId xmlns:p14="http://schemas.microsoft.com/office/powerpoint/2010/main" val="12093366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3C051-0259-7229-EBAA-AC2C5EC91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HashBlob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BD57A-3F96-57FD-FB18-D4AEC12CD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next homework, you’ll serialize your hash table into a relocatable blob that can be written to a file.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8F4F2-B61D-ECBE-30FC-8415AA41A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147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16121-F950-9FB3-595B-04E61F6D5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AB10DA-63C2-FAA4-65AC-3C1C76A9A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50D657-E04F-341A-42D2-13E65172BED3}"/>
              </a:ext>
            </a:extLst>
          </p:cNvPr>
          <p:cNvSpPr/>
          <p:nvPr/>
        </p:nvSpPr>
        <p:spPr>
          <a:xfrm>
            <a:off x="584200" y="797510"/>
            <a:ext cx="7925834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tcsh-1% g++ --std=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c++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17 HashBlob.cpp Common.cpp -o HashBlob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tcsh-2% ./HashBlob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Usage:  HashBlob [ -L ] wordsin.txt [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blobfile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]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Reads words from wordsin.txt, creates a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hashblob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then searches it for words read from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.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If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blobfile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is specified, it writes the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hashblob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into the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blobfile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.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-v means verbose output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-L means read whole lines as words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tcsh-3% ./HashBlob Testcases/Hamlet.txt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now is the time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36   now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299   is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929   the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32   time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tcsh-4%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962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E9A44-CE66-50C2-A51E-4B485D33B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CFB6B-C506-E8C7-4820-F899CAD3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F9E209-4DC5-DDFD-A61E-27E2E63E3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3378"/>
            <a:ext cx="8229600" cy="589297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HashBlob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This will be a hash specifically designed to hold an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entire hash table as a single contiguous blob of bytes.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Pointers are disallowed so that the blob can be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relocated to anywhere in memory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The basic structure should consist of some header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information including the number of buckets and other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details followed by a concatenated list of all the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individual lists of tuples within each bucket.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: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static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HashBlobMagic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= 0x4e69636f6c65,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CurrentVersion = 0;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 err="1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size_t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MagicNumber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Version,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BlobSize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NumberOfBuckets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</a:t>
            </a: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   Buckets[ Unknown ];</a:t>
            </a:r>
          </a:p>
          <a:p>
            <a:pPr>
              <a:spcBef>
                <a:spcPts val="0"/>
              </a:spcBef>
            </a:pP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The </a:t>
            </a:r>
            <a:r>
              <a:rPr lang="en-US" sz="1400" dirty="0" err="1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SerialTuples</a:t>
            </a:r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will follow immediately after.</a:t>
            </a:r>
          </a:p>
          <a:p>
            <a:pPr>
              <a:spcBef>
                <a:spcPts val="0"/>
              </a:spcBef>
            </a:pPr>
            <a:r>
              <a:rPr lang="en-US" sz="1400" dirty="0">
                <a:highlight>
                  <a:srgbClr val="FFFFFF"/>
                </a:highlight>
                <a:latin typeface="Cascadia Mono" panose="020B0609020000020004" pitchFamily="49" charset="0"/>
              </a:rPr>
              <a:t>   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highlight>
                  <a:srgbClr val="FFFFFF"/>
                </a:highlight>
                <a:latin typeface="Cascadia Mono" panose="020B0609020000020004" pitchFamily="49" charset="0"/>
              </a:rPr>
              <a:t>   };</a:t>
            </a:r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42640206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BB76B-F4F7-8765-E2A9-A659FF763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30F3F4-0ABB-E650-D75F-6E46F7630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C6BB78-E9A8-214E-4C89-2C01442C8DAE}"/>
              </a:ext>
            </a:extLst>
          </p:cNvPr>
          <p:cNvSpPr/>
          <p:nvPr/>
        </p:nvSpPr>
        <p:spPr>
          <a:xfrm>
            <a:off x="584200" y="797510"/>
            <a:ext cx="7925834" cy="5016758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tcsh-11% ./HashBlob Testcases/Hamlet.txt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MyBlob.bin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tcsh-12% g++ --std=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c++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17 HashFile.cpp Common.cpp -o HashFile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tcsh-13% ./HashFile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Usage:  HashFile [ -v ]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blobfile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Map the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blobfile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into memory and then search it for words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read from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.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-v means verbose output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tcsh-14% ./HashFile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MyBlob.bin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now is the time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36   now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299   is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929   the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32   time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tcsh-15%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253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17937</TotalTime>
  <Words>2329</Words>
  <Application>Microsoft Office PowerPoint</Application>
  <PresentationFormat>On-screen Show (4:3)</PresentationFormat>
  <Paragraphs>515</Paragraphs>
  <Slides>55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Arial</vt:lpstr>
      <vt:lpstr>Calibri</vt:lpstr>
      <vt:lpstr>Cascadia Mono</vt:lpstr>
      <vt:lpstr>Consolas</vt:lpstr>
      <vt:lpstr>Lucida Console</vt:lpstr>
      <vt:lpstr>Verdana</vt:lpstr>
      <vt:lpstr>Office Theme</vt:lpstr>
      <vt:lpstr>EECS 498 System Design of a Search Engine Winter 2026 Lecture 7:  Memory-mapped hash tables</vt:lpstr>
      <vt:lpstr>agenda</vt:lpstr>
      <vt:lpstr>agenda</vt:lpstr>
      <vt:lpstr>details</vt:lpstr>
      <vt:lpstr>agenda</vt:lpstr>
      <vt:lpstr>PowerPoint Presentation</vt:lpstr>
      <vt:lpstr>PowerPoint Presentation</vt:lpstr>
      <vt:lpstr>PowerPoint Presentation</vt:lpstr>
      <vt:lpstr>ranked choice voting</vt:lpstr>
      <vt:lpstr>round 1</vt:lpstr>
      <vt:lpstr>round 2</vt:lpstr>
      <vt:lpstr>round 3</vt:lpstr>
      <vt:lpstr>round 4</vt:lpstr>
      <vt:lpstr>round 5</vt:lpstr>
      <vt:lpstr>round 6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the problem with pointers</vt:lpstr>
      <vt:lpstr>offsets</vt:lpstr>
      <vt:lpstr>agenda</vt:lpstr>
      <vt:lpstr>hashing</vt:lpstr>
      <vt:lpstr>HashTable homework</vt:lpstr>
      <vt:lpstr>HashTable homework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HashBlob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 Memory-mapped hash tables</dc:title>
  <dc:creator>Nicole Hamilton</dc:creator>
  <cp:lastModifiedBy>Nicole Hamilton</cp:lastModifiedBy>
  <cp:revision>774</cp:revision>
  <dcterms:created xsi:type="dcterms:W3CDTF">2014-10-28T21:56:04Z</dcterms:created>
  <dcterms:modified xsi:type="dcterms:W3CDTF">2026-10-13T21:27:30Z</dcterms:modified>
</cp:coreProperties>
</file>